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599" r:id="rId6"/>
    <p:sldId id="2583" r:id="rId7"/>
    <p:sldId id="2582" r:id="rId8"/>
    <p:sldId id="2606" r:id="rId9"/>
    <p:sldId id="2593" r:id="rId10"/>
    <p:sldId id="2594" r:id="rId11"/>
    <p:sldId id="2595" r:id="rId12"/>
    <p:sldId id="2610" r:id="rId13"/>
    <p:sldId id="2609" r:id="rId14"/>
    <p:sldId id="2596" r:id="rId15"/>
    <p:sldId id="2605" r:id="rId16"/>
    <p:sldId id="2591" r:id="rId17"/>
    <p:sldId id="2604" r:id="rId18"/>
    <p:sldId id="2612" r:id="rId19"/>
    <p:sldId id="2613" r:id="rId20"/>
    <p:sldId id="2614" r:id="rId21"/>
    <p:sldId id="2601" r:id="rId22"/>
    <p:sldId id="2586" r:id="rId23"/>
    <p:sldId id="2611" r:id="rId24"/>
    <p:sldId id="2585" r:id="rId25"/>
    <p:sldId id="2602" r:id="rId26"/>
    <p:sldId id="2587" r:id="rId27"/>
    <p:sldId id="2603" r:id="rId28"/>
    <p:sldId id="2584" r:id="rId29"/>
    <p:sldId id="2590" r:id="rId30"/>
    <p:sldId id="2600" r:id="rId31"/>
    <p:sldId id="2592" r:id="rId32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559B2EA-F5EB-404C-ACD3-8FA653F686FE}">
          <p14:sldIdLst>
            <p14:sldId id="256"/>
            <p14:sldId id="2599"/>
            <p14:sldId id="2583"/>
            <p14:sldId id="2582"/>
            <p14:sldId id="2606"/>
            <p14:sldId id="2593"/>
            <p14:sldId id="2594"/>
            <p14:sldId id="2595"/>
            <p14:sldId id="2610"/>
            <p14:sldId id="2609"/>
            <p14:sldId id="2596"/>
            <p14:sldId id="2605"/>
            <p14:sldId id="2591"/>
            <p14:sldId id="2604"/>
            <p14:sldId id="2612"/>
            <p14:sldId id="2613"/>
            <p14:sldId id="2614"/>
            <p14:sldId id="2601"/>
            <p14:sldId id="2586"/>
          </p14:sldIdLst>
        </p14:section>
        <p14:section name="Bonusfolien" id="{4FF70747-72D9-4C22-9773-84D1D8092FD9}">
          <p14:sldIdLst>
            <p14:sldId id="2611"/>
            <p14:sldId id="2585"/>
            <p14:sldId id="2602"/>
            <p14:sldId id="2587"/>
            <p14:sldId id="2603"/>
            <p14:sldId id="2584"/>
            <p14:sldId id="2590"/>
            <p14:sldId id="2600"/>
            <p14:sldId id="2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F0E0E"/>
    <a:srgbClr val="0B0B0B"/>
    <a:srgbClr val="070707"/>
    <a:srgbClr val="0A0A0A"/>
    <a:srgbClr val="1A1A1A"/>
    <a:srgbClr val="181616"/>
    <a:srgbClr val="100F0F"/>
    <a:srgbClr val="000000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43CDB-4D4F-4732-A33B-CF8B4104865F}" v="62" dt="2024-10-22T11:26:28.183"/>
    <p1510:client id="{DE314AB2-F822-4722-A704-D1603D22052F}" v="12" dt="2024-10-22T11:58:56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2"/>
    <p:restoredTop sz="81677" autoAdjust="0"/>
  </p:normalViewPr>
  <p:slideViewPr>
    <p:cSldViewPr snapToGrid="0">
      <p:cViewPr varScale="1">
        <p:scale>
          <a:sx n="68" d="100"/>
          <a:sy n="68" d="100"/>
        </p:scale>
        <p:origin x="1310" y="62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empf Marko" userId="b322b77b-e065-407b-8828-e2c3ed4a10a4" providerId="ADAL" clId="{DE314AB2-F822-4722-A704-D1603D22052F}"/>
    <pc:docChg chg="undo custSel modSld sldOrd modSection">
      <pc:chgData name="Schrempf Marko" userId="b322b77b-e065-407b-8828-e2c3ed4a10a4" providerId="ADAL" clId="{DE314AB2-F822-4722-A704-D1603D22052F}" dt="2024-10-22T11:58:56.887" v="43" actId="20577"/>
      <pc:docMkLst>
        <pc:docMk/>
      </pc:docMkLst>
      <pc:sldChg chg="modSp mod">
        <pc:chgData name="Schrempf Marko" userId="b322b77b-e065-407b-8828-e2c3ed4a10a4" providerId="ADAL" clId="{DE314AB2-F822-4722-A704-D1603D22052F}" dt="2024-10-22T11:58:56.887" v="43" actId="20577"/>
        <pc:sldMkLst>
          <pc:docMk/>
          <pc:sldMk cId="3513228696" sldId="2584"/>
        </pc:sldMkLst>
        <pc:spChg chg="mod">
          <ac:chgData name="Schrempf Marko" userId="b322b77b-e065-407b-8828-e2c3ed4a10a4" providerId="ADAL" clId="{DE314AB2-F822-4722-A704-D1603D22052F}" dt="2024-10-22T11:58:56.887" v="43" actId="20577"/>
          <ac:spMkLst>
            <pc:docMk/>
            <pc:sldMk cId="3513228696" sldId="2584"/>
            <ac:spMk id="3" creationId="{A228378C-21E0-453B-B255-71BAC911E6C0}"/>
          </ac:spMkLst>
        </pc:spChg>
      </pc:sldChg>
      <pc:sldChg chg="modSp mod modAnim">
        <pc:chgData name="Schrempf Marko" userId="b322b77b-e065-407b-8828-e2c3ed4a10a4" providerId="ADAL" clId="{DE314AB2-F822-4722-A704-D1603D22052F}" dt="2024-10-22T11:10:19.817" v="27" actId="20577"/>
        <pc:sldMkLst>
          <pc:docMk/>
          <pc:sldMk cId="708171628" sldId="2595"/>
        </pc:sldMkLst>
        <pc:spChg chg="mod">
          <ac:chgData name="Schrempf Marko" userId="b322b77b-e065-407b-8828-e2c3ed4a10a4" providerId="ADAL" clId="{DE314AB2-F822-4722-A704-D1603D22052F}" dt="2024-10-22T11:10:19.817" v="27" actId="20577"/>
          <ac:spMkLst>
            <pc:docMk/>
            <pc:sldMk cId="708171628" sldId="2595"/>
            <ac:spMk id="2" creationId="{86EA9456-8BBA-55A9-EC46-FB2166AC4C50}"/>
          </ac:spMkLst>
        </pc:spChg>
        <pc:spChg chg="mod">
          <ac:chgData name="Schrempf Marko" userId="b322b77b-e065-407b-8828-e2c3ed4a10a4" providerId="ADAL" clId="{DE314AB2-F822-4722-A704-D1603D22052F}" dt="2024-10-22T11:10:17.732" v="23" actId="1076"/>
          <ac:spMkLst>
            <pc:docMk/>
            <pc:sldMk cId="708171628" sldId="2595"/>
            <ac:spMk id="15" creationId="{D17CEDA6-1464-BC12-5806-AA3351A735EC}"/>
          </ac:spMkLst>
        </pc:spChg>
      </pc:sldChg>
      <pc:sldChg chg="modSp mod">
        <pc:chgData name="Schrempf Marko" userId="b322b77b-e065-407b-8828-e2c3ed4a10a4" providerId="ADAL" clId="{DE314AB2-F822-4722-A704-D1603D22052F}" dt="2024-10-22T11:56:27.832" v="41" actId="1036"/>
        <pc:sldMkLst>
          <pc:docMk/>
          <pc:sldMk cId="1061074841" sldId="2596"/>
        </pc:sldMkLst>
        <pc:picChg chg="mod">
          <ac:chgData name="Schrempf Marko" userId="b322b77b-e065-407b-8828-e2c3ed4a10a4" providerId="ADAL" clId="{DE314AB2-F822-4722-A704-D1603D22052F}" dt="2024-10-22T11:56:27.832" v="41" actId="1036"/>
          <ac:picMkLst>
            <pc:docMk/>
            <pc:sldMk cId="1061074841" sldId="2596"/>
            <ac:picMk id="3" creationId="{5676A8B8-023B-B506-DDAB-BE98F12AD700}"/>
          </ac:picMkLst>
        </pc:picChg>
      </pc:sldChg>
      <pc:sldChg chg="modAnim">
        <pc:chgData name="Schrempf Marko" userId="b322b77b-e065-407b-8828-e2c3ed4a10a4" providerId="ADAL" clId="{DE314AB2-F822-4722-A704-D1603D22052F}" dt="2024-10-22T11:55:28.020" v="28"/>
        <pc:sldMkLst>
          <pc:docMk/>
          <pc:sldMk cId="457281821" sldId="2609"/>
        </pc:sldMkLst>
      </pc:sldChg>
      <pc:sldChg chg="addSp modSp mod modAnim">
        <pc:chgData name="Schrempf Marko" userId="b322b77b-e065-407b-8828-e2c3ed4a10a4" providerId="ADAL" clId="{DE314AB2-F822-4722-A704-D1603D22052F}" dt="2024-10-22T11:55:34.356" v="29"/>
        <pc:sldMkLst>
          <pc:docMk/>
          <pc:sldMk cId="1261891472" sldId="2610"/>
        </pc:sldMkLst>
        <pc:spChg chg="mod">
          <ac:chgData name="Schrempf Marko" userId="b322b77b-e065-407b-8828-e2c3ed4a10a4" providerId="ADAL" clId="{DE314AB2-F822-4722-A704-D1603D22052F}" dt="2024-10-22T11:10:17.238" v="21" actId="20577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9" creationId="{40CCA913-6319-5159-3765-C8F0B2E15E8C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10" creationId="{85A5600C-15F0-2B19-76B5-FD710060DA82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2" creationId="{435D9820-0CDC-6490-E7BF-25C7F146660E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3" creationId="{ACD8A8B7-ED8C-1733-7538-19E548DAC477}"/>
          </ac:spMkLst>
        </pc:spChg>
        <pc:spChg chg="mod">
          <ac:chgData name="Schrempf Marko" userId="b322b77b-e065-407b-8828-e2c3ed4a10a4" providerId="ADAL" clId="{DE314AB2-F822-4722-A704-D1603D22052F}" dt="2024-10-22T11:10:17.476" v="22" actId="1076"/>
          <ac:spMkLst>
            <pc:docMk/>
            <pc:sldMk cId="1261891472" sldId="2610"/>
            <ac:spMk id="15" creationId="{D17CEDA6-1464-BC12-5806-AA3351A735EC}"/>
          </ac:spMkLst>
        </pc:spChg>
      </pc:sldChg>
      <pc:sldChg chg="ord">
        <pc:chgData name="Schrempf Marko" userId="b322b77b-e065-407b-8828-e2c3ed4a10a4" providerId="ADAL" clId="{DE314AB2-F822-4722-A704-D1603D22052F}" dt="2024-10-22T11:58:47.952" v="42" actId="20578"/>
        <pc:sldMkLst>
          <pc:docMk/>
          <pc:sldMk cId="1203870192" sldId="2611"/>
        </pc:sldMkLst>
      </pc:sldChg>
    </pc:docChg>
  </pc:docChgLst>
  <pc:docChgLst>
    <pc:chgData name="Kampl Maximilian" userId="4918dfd5-1387-4640-93ab-d05016201330" providerId="ADAL" clId="{4C643CDB-4D4F-4732-A33B-CF8B4104865F}"/>
    <pc:docChg chg="undo redo custSel modSld">
      <pc:chgData name="Kampl Maximilian" userId="4918dfd5-1387-4640-93ab-d05016201330" providerId="ADAL" clId="{4C643CDB-4D4F-4732-A33B-CF8B4104865F}" dt="2024-10-22T11:26:28.183" v="73"/>
      <pc:docMkLst>
        <pc:docMk/>
      </pc:docMkLst>
      <pc:sldChg chg="modSp mod">
        <pc:chgData name="Kampl Maximilian" userId="4918dfd5-1387-4640-93ab-d05016201330" providerId="ADAL" clId="{4C643CDB-4D4F-4732-A33B-CF8B4104865F}" dt="2024-10-22T10:10:13.073" v="45" actId="5793"/>
        <pc:sldMkLst>
          <pc:docMk/>
          <pc:sldMk cId="1447962708" sldId="2586"/>
        </pc:sldMkLst>
        <pc:spChg chg="mod">
          <ac:chgData name="Kampl Maximilian" userId="4918dfd5-1387-4640-93ab-d05016201330" providerId="ADAL" clId="{4C643CDB-4D4F-4732-A33B-CF8B4104865F}" dt="2024-10-22T10:10:13.073" v="45" actId="5793"/>
          <ac:spMkLst>
            <pc:docMk/>
            <pc:sldMk cId="1447962708" sldId="2586"/>
            <ac:spMk id="3" creationId="{A228378C-21E0-453B-B255-71BAC911E6C0}"/>
          </ac:spMkLst>
        </pc:spChg>
      </pc:sldChg>
      <pc:sldChg chg="modSp mod modAnim">
        <pc:chgData name="Kampl Maximilian" userId="4918dfd5-1387-4640-93ab-d05016201330" providerId="ADAL" clId="{4C643CDB-4D4F-4732-A33B-CF8B4104865F}" dt="2024-10-22T10:10:01.792" v="35" actId="1076"/>
        <pc:sldMkLst>
          <pc:docMk/>
          <pc:sldMk cId="2105584950" sldId="2594"/>
        </pc:sldMkLst>
        <pc:spChg chg="mod">
          <ac:chgData name="Kampl Maximilian" userId="4918dfd5-1387-4640-93ab-d05016201330" providerId="ADAL" clId="{4C643CDB-4D4F-4732-A33B-CF8B4104865F}" dt="2024-10-22T10:10:01.792" v="35" actId="1076"/>
          <ac:spMkLst>
            <pc:docMk/>
            <pc:sldMk cId="2105584950" sldId="2594"/>
            <ac:spMk id="14" creationId="{29A1AF46-E1B1-C0DE-2697-027461477475}"/>
          </ac:spMkLst>
        </pc:spChg>
      </pc:sldChg>
      <pc:sldChg chg="modSp mod">
        <pc:chgData name="Kampl Maximilian" userId="4918dfd5-1387-4640-93ab-d05016201330" providerId="ADAL" clId="{4C643CDB-4D4F-4732-A33B-CF8B4104865F}" dt="2024-10-22T11:26:04.700" v="67" actId="1076"/>
        <pc:sldMkLst>
          <pc:docMk/>
          <pc:sldMk cId="708171628" sldId="2595"/>
        </pc:sldMkLst>
        <pc:spChg chg="mod">
          <ac:chgData name="Kampl Maximilian" userId="4918dfd5-1387-4640-93ab-d05016201330" providerId="ADAL" clId="{4C643CDB-4D4F-4732-A33B-CF8B4104865F}" dt="2024-10-22T11:26:04.700" v="67" actId="1076"/>
          <ac:spMkLst>
            <pc:docMk/>
            <pc:sldMk cId="708171628" sldId="2595"/>
            <ac:spMk id="2" creationId="{86EA9456-8BBA-55A9-EC46-FB2166AC4C50}"/>
          </ac:spMkLst>
        </pc:spChg>
      </pc:sldChg>
      <pc:sldChg chg="addSp modSp mod modAnim">
        <pc:chgData name="Kampl Maximilian" userId="4918dfd5-1387-4640-93ab-d05016201330" providerId="ADAL" clId="{4C643CDB-4D4F-4732-A33B-CF8B4104865F}" dt="2024-10-22T10:49:24.011" v="60"/>
        <pc:sldMkLst>
          <pc:docMk/>
          <pc:sldMk cId="901095156" sldId="2604"/>
        </pc:sldMkLst>
        <pc:grpChg chg="add mod">
          <ac:chgData name="Kampl Maximilian" userId="4918dfd5-1387-4640-93ab-d05016201330" providerId="ADAL" clId="{4C643CDB-4D4F-4732-A33B-CF8B4104865F}" dt="2024-10-22T10:48:29.283" v="50" actId="1076"/>
          <ac:grpSpMkLst>
            <pc:docMk/>
            <pc:sldMk cId="901095156" sldId="2604"/>
            <ac:grpSpMk id="8" creationId="{012F7D68-F689-C750-B7EA-BE47B118645D}"/>
          </ac:grpSpMkLst>
        </pc:grp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6" creationId="{9717D544-01A3-046C-A61C-C7EA4071713D}"/>
          </ac:picMkLst>
        </pc:pic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7" creationId="{3FC2D77A-3433-E2FB-4E43-D0800364C129}"/>
          </ac:picMkLst>
        </pc:picChg>
        <pc:picChg chg="add mod">
          <ac:chgData name="Kampl Maximilian" userId="4918dfd5-1387-4640-93ab-d05016201330" providerId="ADAL" clId="{4C643CDB-4D4F-4732-A33B-CF8B4104865F}" dt="2024-10-22T10:49:03.035" v="57" actId="1076"/>
          <ac:picMkLst>
            <pc:docMk/>
            <pc:sldMk cId="901095156" sldId="2604"/>
            <ac:picMk id="10" creationId="{CA17D31A-A876-513C-C333-1BE937E9FBE0}"/>
          </ac:picMkLst>
        </pc:picChg>
      </pc:sldChg>
      <pc:sldChg chg="addSp delSp modSp mod modAnim">
        <pc:chgData name="Kampl Maximilian" userId="4918dfd5-1387-4640-93ab-d05016201330" providerId="ADAL" clId="{4C643CDB-4D4F-4732-A33B-CF8B4104865F}" dt="2024-10-22T11:26:28.183" v="73"/>
        <pc:sldMkLst>
          <pc:docMk/>
          <pc:sldMk cId="457281821" sldId="2609"/>
        </pc:sldMkLst>
        <pc:spChg chg="del">
          <ac:chgData name="Kampl Maximilian" userId="4918dfd5-1387-4640-93ab-d05016201330" providerId="ADAL" clId="{4C643CDB-4D4F-4732-A33B-CF8B4104865F}" dt="2024-10-22T11:26:25.674" v="72" actId="478"/>
          <ac:spMkLst>
            <pc:docMk/>
            <pc:sldMk cId="457281821" sldId="2609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28.183" v="73"/>
          <ac:spMkLst>
            <pc:docMk/>
            <pc:sldMk cId="457281821" sldId="2609"/>
            <ac:spMk id="9" creationId="{7057584A-2AF0-28D9-6A70-C63D6F0E6FF0}"/>
          </ac:spMkLst>
        </pc:spChg>
      </pc:sldChg>
      <pc:sldChg chg="addSp delSp modSp mod modAnim">
        <pc:chgData name="Kampl Maximilian" userId="4918dfd5-1387-4640-93ab-d05016201330" providerId="ADAL" clId="{4C643CDB-4D4F-4732-A33B-CF8B4104865F}" dt="2024-10-22T11:26:17.927" v="71"/>
        <pc:sldMkLst>
          <pc:docMk/>
          <pc:sldMk cId="1261891472" sldId="2610"/>
        </pc:sldMkLst>
        <pc:spChg chg="del">
          <ac:chgData name="Kampl Maximilian" userId="4918dfd5-1387-4640-93ab-d05016201330" providerId="ADAL" clId="{4C643CDB-4D4F-4732-A33B-CF8B4104865F}" dt="2024-10-22T11:26:15.316" v="68" actId="478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15.920" v="69"/>
          <ac:spMkLst>
            <pc:docMk/>
            <pc:sldMk cId="1261891472" sldId="2610"/>
            <ac:spMk id="9" creationId="{77DB309C-9EC6-4F4E-1C42-5315C5000D8F}"/>
          </ac:spMkLst>
        </pc:spChg>
        <pc:spChg chg="add mod">
          <ac:chgData name="Kampl Maximilian" userId="4918dfd5-1387-4640-93ab-d05016201330" providerId="ADAL" clId="{4C643CDB-4D4F-4732-A33B-CF8B4104865F}" dt="2024-10-22T11:26:17.927" v="71"/>
          <ac:spMkLst>
            <pc:docMk/>
            <pc:sldMk cId="1261891472" sldId="2610"/>
            <ac:spMk id="10" creationId="{7CCF98CC-44CF-444A-4CE2-1B0D36F255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10.03.2025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10.03.2025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8771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58303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0232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8786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523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</a:t>
            </a:r>
          </a:p>
          <a:p>
            <a:r>
              <a:rPr lang="en-GB" dirty="0"/>
              <a:t>8</a:t>
            </a:r>
          </a:p>
          <a:p>
            <a:r>
              <a:rPr lang="en-GB" dirty="0"/>
              <a:t>9</a:t>
            </a:r>
          </a:p>
          <a:p>
            <a:r>
              <a:rPr lang="en-GB" dirty="0"/>
              <a:t>12</a:t>
            </a:r>
          </a:p>
          <a:p>
            <a:r>
              <a:rPr lang="en-GB" dirty="0"/>
              <a:t>14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765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158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85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314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324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53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8060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28597ED-9065-5D09-AC6A-99C18FACB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463" y="1748436"/>
            <a:ext cx="699661" cy="5034146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10.03.2025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09A13F7-1B40-44C3-A85B-099760F609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7408" y="260648"/>
            <a:ext cx="641722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9BFD04A-F08C-614C-0399-23A020174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10.03.2025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EAD9D94-C426-47EB-AAB7-45A933A82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87CC69-4D37-CB93-ED08-F76FC0762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10.03.2025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F7F529DC-F329-4803-9417-F73C6EB664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10427D4-9A4A-741D-9F50-8D02AA153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10.03.2025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F6DD4E8E-8063-4486-9BB4-F573C25FB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D3EE-23A3-40C2-AAE3-0430D418E6CE}" type="datetime1">
              <a:rPr lang="de-AT" smtClean="0"/>
              <a:t>10.03.2025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219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F795-10B4-41AA-AEDE-F815B308DCDB}" type="datetime1">
              <a:rPr lang="de-AT" smtClean="0"/>
              <a:t>10.03.2025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841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10.03.2025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9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neinsight.com/maritime-law/damaged-shipping-containers-causes-and-types/#:~:text=It%20is%20estimated%20that%20much,lost%20at%20sea%20each%20year." TargetMode="External"/><Relationship Id="rId2" Type="http://schemas.openxmlformats.org/officeDocument/2006/relationships/hyperlink" Target="https://www.worldshipping.org/news/world-shipping-council-releases-containers-lost-at-sea-report-2023-update#:~:text=The%20WSC%20Containers%20Lost%20at,at%20more%20than%20%247%20trill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olza.com/p/thermo-container/expor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1721394" y="2007271"/>
            <a:ext cx="9366887" cy="754631"/>
          </a:xfrm>
          <a:prstGeom prst="rect">
            <a:avLst/>
          </a:prstGeom>
        </p:spPr>
        <p:txBody>
          <a:bodyPr/>
          <a:lstStyle/>
          <a:p>
            <a:r>
              <a:rPr lang="de-AT" sz="3200" b="1">
                <a:solidFill>
                  <a:srgbClr val="9BBB59"/>
                </a:solidFill>
              </a:rPr>
              <a:t>Container-Tracking &amp; Umweltdatenerfassung</a:t>
            </a:r>
            <a:endParaRPr lang="de-DE" sz="3200" b="1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/>
              <a:t>Luca A. Gekle, Maximilian S. Kampl, Marko D. Schrempf 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fld id="{8EA2BAE2-6757-47A9-8E17-82B3704991C6}" type="datetime4">
              <a:rPr lang="de-AT" smtClean="0"/>
              <a:t>10. März 2025</a:t>
            </a:fld>
            <a:endParaRPr lang="de-AT"/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322640"/>
            <a:ext cx="63738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/>
              <a:t>DI (FH) Günther Hutter, </a:t>
            </a:r>
            <a:r>
              <a:rPr lang="de-DE" err="1"/>
              <a:t>MSc</a:t>
            </a:r>
            <a:r>
              <a:rPr lang="de-DE"/>
              <a:t>.</a:t>
            </a:r>
            <a:r>
              <a:rPr lang="de-AT"/>
              <a:t> </a:t>
            </a:r>
            <a:br>
              <a:rPr lang="de-AT"/>
            </a:br>
            <a:r>
              <a:rPr lang="de-AT"/>
              <a:t>DI Dr. Georg Judmaier</a:t>
            </a:r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0CE138CF-753E-4573-B47E-8055A445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6042494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/>
              <a:t>HTL Leoben</a:t>
            </a:r>
          </a:p>
        </p:txBody>
      </p:sp>
      <p:pic>
        <p:nvPicPr>
          <p:cNvPr id="3" name="Grafik 2" descr="Ein Bild, das Schrift, Logo, Kreis, Grafiken enthält.&#10;&#10;Automatisch generierte Beschreibung">
            <a:extLst>
              <a:ext uri="{FF2B5EF4-FFF2-40B4-BE49-F238E27FC236}">
                <a16:creationId xmlns:a16="http://schemas.microsoft.com/office/drawing/2014/main" id="{28724446-B8DE-5393-0578-31426B976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1" y="2937163"/>
            <a:ext cx="3474663" cy="34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10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7F089D39-6A03-EF6E-B437-F074B2A8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957" y="1759602"/>
            <a:ext cx="1969615" cy="19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57584A-2AF0-28D9-6A70-C63D6F0E6FF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457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0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11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733" t="12999" r="61013" b="-2628"/>
          <a:stretch/>
        </p:blipFill>
        <p:spPr>
          <a:xfrm>
            <a:off x="-65238" y="236259"/>
            <a:ext cx="12257237" cy="62155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7C3085A-533C-DB90-AD2E-7651C3651DE6}"/>
              </a:ext>
            </a:extLst>
          </p:cNvPr>
          <p:cNvSpPr txBox="1"/>
          <p:nvPr/>
        </p:nvSpPr>
        <p:spPr>
          <a:xfrm>
            <a:off x="4054365" y="4792431"/>
            <a:ext cx="6195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Marko D. Schrempf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2D5336-A687-27D1-A333-56AA233821B3}"/>
              </a:ext>
            </a:extLst>
          </p:cNvPr>
          <p:cNvSpPr txBox="1"/>
          <p:nvPr/>
        </p:nvSpPr>
        <p:spPr>
          <a:xfrm>
            <a:off x="3964152" y="3143998"/>
            <a:ext cx="1726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Datenbanken</a:t>
            </a:r>
            <a:endParaRPr lang="en-US" u="sng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169B9D-39DF-FE69-ACB0-EFC861E9739F}"/>
              </a:ext>
            </a:extLst>
          </p:cNvPr>
          <p:cNvSpPr txBox="1"/>
          <p:nvPr/>
        </p:nvSpPr>
        <p:spPr>
          <a:xfrm>
            <a:off x="2180523" y="2729797"/>
            <a:ext cx="1397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Server</a:t>
            </a:r>
            <a:endParaRPr lang="en-US" u="sng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A88CAA3-9209-69FD-59D9-09A5DC3D4208}"/>
              </a:ext>
            </a:extLst>
          </p:cNvPr>
          <p:cNvSpPr txBox="1"/>
          <p:nvPr/>
        </p:nvSpPr>
        <p:spPr>
          <a:xfrm>
            <a:off x="1067851" y="2324903"/>
            <a:ext cx="74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REST</a:t>
            </a:r>
            <a:endParaRPr lang="en-US" u="sng">
              <a:solidFill>
                <a:schemeClr val="bg1"/>
              </a:solidFill>
            </a:endParaRPr>
          </a:p>
        </p:txBody>
      </p:sp>
      <p:pic>
        <p:nvPicPr>
          <p:cNvPr id="3" name="Grafik 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676A8B8-023B-B506-DDAB-BE98F12AD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9" y="1949274"/>
            <a:ext cx="1971959" cy="197195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A819621-8BF1-591F-8B76-4EBCE52388A8}"/>
              </a:ext>
            </a:extLst>
          </p:cNvPr>
          <p:cNvSpPr/>
          <p:nvPr/>
        </p:nvSpPr>
        <p:spPr>
          <a:xfrm>
            <a:off x="-65238" y="4111321"/>
            <a:ext cx="1133089" cy="268309"/>
          </a:xfrm>
          <a:prstGeom prst="rect">
            <a:avLst/>
          </a:prstGeom>
          <a:gradFill flip="none" rotWithShape="1">
            <a:gsLst>
              <a:gs pos="0">
                <a:srgbClr val="0F0E0E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Kampl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3292B-CD45-FCB3-7681-F31D20954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13" y="1337013"/>
            <a:ext cx="6594412" cy="448094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Hardware Recherche</a:t>
            </a:r>
          </a:p>
          <a:p>
            <a:r>
              <a:rPr lang="de-DE" dirty="0"/>
              <a:t>Löten</a:t>
            </a:r>
          </a:p>
          <a:p>
            <a:endParaRPr lang="de-DE" dirty="0"/>
          </a:p>
          <a:p>
            <a:r>
              <a:rPr lang="de-DE" dirty="0"/>
              <a:t>Datenerfassung / -übertragung</a:t>
            </a:r>
          </a:p>
          <a:p>
            <a:r>
              <a:rPr lang="de-DE" dirty="0" err="1"/>
              <a:t>ArduinoIDE</a:t>
            </a:r>
            <a:r>
              <a:rPr lang="de-DE" dirty="0"/>
              <a:t> --&gt; </a:t>
            </a:r>
            <a:r>
              <a:rPr lang="de-DE" dirty="0" err="1"/>
              <a:t>PlatformIO</a:t>
            </a:r>
            <a:endParaRPr lang="de-DE" dirty="0"/>
          </a:p>
          <a:p>
            <a:r>
              <a:rPr lang="de-DE" dirty="0"/>
              <a:t>Mesh-Netzwerk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12</a:t>
            </a:fld>
            <a:endParaRPr lang="de-AT"/>
          </a:p>
        </p:txBody>
      </p:sp>
      <p:pic>
        <p:nvPicPr>
          <p:cNvPr id="8" name="Grafik 7" descr="Ein Bild, das Elektrisches Bauelement, Elektronisches Bauteil, Elektronik, passives Bauelement enthält.&#10;&#10;Automatisch generierte Beschreibung">
            <a:extLst>
              <a:ext uri="{FF2B5EF4-FFF2-40B4-BE49-F238E27FC236}">
                <a16:creationId xmlns:a16="http://schemas.microsoft.com/office/drawing/2014/main" id="{9CB9F298-EBC3-3EAD-641E-F126434862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t="22905" r="19055" b="19358"/>
          <a:stretch/>
        </p:blipFill>
        <p:spPr>
          <a:xfrm>
            <a:off x="5662374" y="1349477"/>
            <a:ext cx="6150451" cy="41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Schrempf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Datenbanken</a:t>
            </a:r>
          </a:p>
          <a:p>
            <a:endParaRPr lang="de-AT" dirty="0"/>
          </a:p>
          <a:p>
            <a:r>
              <a:rPr lang="de-AT" dirty="0"/>
              <a:t>REST-Schnittstelle</a:t>
            </a:r>
          </a:p>
          <a:p>
            <a:r>
              <a:rPr lang="de-AT" dirty="0"/>
              <a:t>Authentifizierung</a:t>
            </a:r>
          </a:p>
          <a:p>
            <a:endParaRPr lang="de-AT" dirty="0"/>
          </a:p>
          <a:p>
            <a:r>
              <a:rPr lang="de-AT" dirty="0"/>
              <a:t>Datenvisualisierung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8" name="Grafik 7" descr="Ein Bild, das Text, Screenshot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9ECA3FCB-A30F-4B58-9014-C08C557EE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"/>
          <a:stretch/>
        </p:blipFill>
        <p:spPr>
          <a:xfrm>
            <a:off x="3940404" y="1516719"/>
            <a:ext cx="8251596" cy="39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Fortschritt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Website-Layout</a:t>
            </a:r>
          </a:p>
          <a:p>
            <a:endParaRPr lang="de-DE" dirty="0"/>
          </a:p>
          <a:p>
            <a:r>
              <a:rPr lang="de-DE" dirty="0"/>
              <a:t>Simulation</a:t>
            </a:r>
          </a:p>
          <a:p>
            <a:r>
              <a:rPr lang="de-DE" dirty="0" err="1"/>
              <a:t>Directed</a:t>
            </a:r>
            <a:r>
              <a:rPr lang="de-DE" dirty="0"/>
              <a:t>-</a:t>
            </a:r>
            <a:r>
              <a:rPr lang="de-DE" dirty="0" err="1"/>
              <a:t>Draggable</a:t>
            </a:r>
            <a:r>
              <a:rPr lang="de-DE" dirty="0"/>
              <a:t>-Graph</a:t>
            </a:r>
          </a:p>
          <a:p>
            <a:r>
              <a:rPr lang="de-DE" dirty="0"/>
              <a:t>Positionierungsalgorithmus</a:t>
            </a:r>
          </a:p>
          <a:p>
            <a:endParaRPr lang="de-DE" dirty="0"/>
          </a:p>
          <a:p>
            <a:r>
              <a:rPr lang="de-DE" dirty="0"/>
              <a:t>Erstes Website 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14</a:t>
            </a:fld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2F7D68-F689-C750-B7EA-BE47B118645D}"/>
              </a:ext>
            </a:extLst>
          </p:cNvPr>
          <p:cNvGrpSpPr/>
          <p:nvPr/>
        </p:nvGrpSpPr>
        <p:grpSpPr>
          <a:xfrm>
            <a:off x="5378828" y="1437554"/>
            <a:ext cx="6399211" cy="3894451"/>
            <a:chOff x="5378828" y="1437554"/>
            <a:chExt cx="6399211" cy="389445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717D544-01A3-046C-A61C-C7EA40717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828" y="1437554"/>
              <a:ext cx="6399211" cy="369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FC2D77A-3433-E2FB-4E43-D0800364C1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55214" r="67967" b="8777"/>
            <a:stretch/>
          </p:blipFill>
          <p:spPr bwMode="auto">
            <a:xfrm>
              <a:off x="6096000" y="3418353"/>
              <a:ext cx="1691149" cy="191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 descr="Ein Bild, das Schwarzweiß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CA17D31A-A876-513C-C333-1BE937E9FB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95" y="1288183"/>
            <a:ext cx="6082609" cy="42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E2D15-D002-822F-C4BD-ECFFD51A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Fortschritt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F52FE-B68D-3365-3068-4DCD7E34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Website</a:t>
            </a:r>
          </a:p>
          <a:p>
            <a:pPr lvl="1"/>
            <a:r>
              <a:rPr lang="de-DE" dirty="0"/>
              <a:t>Login-Page</a:t>
            </a:r>
          </a:p>
          <a:p>
            <a:pPr lvl="1"/>
            <a:r>
              <a:rPr lang="de-DE" dirty="0"/>
              <a:t>Main-Page</a:t>
            </a:r>
          </a:p>
          <a:p>
            <a:pPr lvl="1"/>
            <a:r>
              <a:rPr lang="de-DE" dirty="0"/>
              <a:t>Detail-Page</a:t>
            </a:r>
          </a:p>
          <a:p>
            <a:r>
              <a:rPr lang="de-DE" dirty="0"/>
              <a:t>Verknüpfung Website</a:t>
            </a:r>
            <a:br>
              <a:rPr lang="de-DE" dirty="0"/>
            </a:br>
            <a:r>
              <a:rPr lang="de-DE" dirty="0"/>
              <a:t>mit Backend</a:t>
            </a:r>
          </a:p>
          <a:p>
            <a:endParaRPr lang="de-DE" dirty="0"/>
          </a:p>
          <a:p>
            <a:r>
              <a:rPr lang="de-DE" dirty="0" err="1"/>
              <a:t>Dragable</a:t>
            </a:r>
            <a:r>
              <a:rPr lang="de-DE" dirty="0"/>
              <a:t> Graph (DG)</a:t>
            </a:r>
          </a:p>
          <a:p>
            <a:pPr lvl="1"/>
            <a:r>
              <a:rPr lang="de-DE" dirty="0"/>
              <a:t>Farbe</a:t>
            </a:r>
          </a:p>
          <a:p>
            <a:pPr lvl="1"/>
            <a:r>
              <a:rPr lang="de-DE" dirty="0"/>
              <a:t>Code zur Erstellung der</a:t>
            </a:r>
            <a:br>
              <a:rPr lang="de-DE" dirty="0"/>
            </a:br>
            <a:r>
              <a:rPr lang="de-DE" dirty="0"/>
              <a:t>JSON-Files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E130E3-0DA6-4A2A-87E2-61FCBB7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E739F-76D5-0320-9003-FF7819C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15</a:t>
            </a:fld>
            <a:endParaRPr lang="de-AT"/>
          </a:p>
        </p:txBody>
      </p:sp>
      <p:pic>
        <p:nvPicPr>
          <p:cNvPr id="8" name="Grafik 7" descr="Ein Bild, das Text, Screenshot, Grafiken, Schrift enthält.&#10;&#10;Automatisch generierte Beschreibung">
            <a:extLst>
              <a:ext uri="{FF2B5EF4-FFF2-40B4-BE49-F238E27FC236}">
                <a16:creationId xmlns:a16="http://schemas.microsoft.com/office/drawing/2014/main" id="{A1C62B50-3AFC-E54C-8416-572AF0E01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859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E2D15-D002-822F-C4BD-ECFFD51A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Fortschritt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F52FE-B68D-3365-3068-4DCD7E34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Website</a:t>
            </a:r>
          </a:p>
          <a:p>
            <a:pPr lvl="1"/>
            <a:r>
              <a:rPr lang="de-DE" dirty="0"/>
              <a:t>Login-Page</a:t>
            </a:r>
          </a:p>
          <a:p>
            <a:pPr lvl="1"/>
            <a:r>
              <a:rPr lang="de-DE" dirty="0"/>
              <a:t>Main-Page</a:t>
            </a:r>
          </a:p>
          <a:p>
            <a:pPr lvl="1"/>
            <a:r>
              <a:rPr lang="de-DE" dirty="0"/>
              <a:t>Detail-Page</a:t>
            </a:r>
          </a:p>
          <a:p>
            <a:r>
              <a:rPr lang="de-DE" dirty="0"/>
              <a:t>Verknüpfung Website</a:t>
            </a:r>
            <a:br>
              <a:rPr lang="de-DE" dirty="0"/>
            </a:br>
            <a:r>
              <a:rPr lang="de-DE" dirty="0"/>
              <a:t>mit Backend</a:t>
            </a:r>
          </a:p>
          <a:p>
            <a:endParaRPr lang="de-DE" dirty="0"/>
          </a:p>
          <a:p>
            <a:r>
              <a:rPr lang="de-DE" dirty="0" err="1"/>
              <a:t>Dragable</a:t>
            </a:r>
            <a:r>
              <a:rPr lang="de-DE" dirty="0"/>
              <a:t> Graph (DG)</a:t>
            </a:r>
          </a:p>
          <a:p>
            <a:pPr lvl="1"/>
            <a:r>
              <a:rPr lang="de-DE" dirty="0"/>
              <a:t>Farbe</a:t>
            </a:r>
          </a:p>
          <a:p>
            <a:pPr lvl="1"/>
            <a:r>
              <a:rPr lang="de-DE" dirty="0"/>
              <a:t>Code zur Erstellung der</a:t>
            </a:r>
            <a:br>
              <a:rPr lang="de-DE" dirty="0"/>
            </a:br>
            <a:r>
              <a:rPr lang="de-DE" dirty="0"/>
              <a:t>JSON-Files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E130E3-0DA6-4A2A-87E2-61FCBB7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E739F-76D5-0320-9003-FF7819C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16</a:t>
            </a:fld>
            <a:endParaRPr lang="de-AT"/>
          </a:p>
        </p:txBody>
      </p:sp>
      <p:pic>
        <p:nvPicPr>
          <p:cNvPr id="11" name="Grafik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B754943-095D-E407-68FF-1E018596D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4859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55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E2D15-D002-822F-C4BD-ECFFD51A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Fortschritt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F52FE-B68D-3365-3068-4DCD7E34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Website</a:t>
            </a:r>
          </a:p>
          <a:p>
            <a:pPr lvl="1"/>
            <a:r>
              <a:rPr lang="de-DE" dirty="0"/>
              <a:t>Login-Page</a:t>
            </a:r>
          </a:p>
          <a:p>
            <a:pPr lvl="1"/>
            <a:r>
              <a:rPr lang="de-DE" dirty="0"/>
              <a:t>Main-Page</a:t>
            </a:r>
          </a:p>
          <a:p>
            <a:pPr lvl="1"/>
            <a:r>
              <a:rPr lang="de-DE" dirty="0"/>
              <a:t>Detail-Page</a:t>
            </a:r>
          </a:p>
          <a:p>
            <a:r>
              <a:rPr lang="de-DE" dirty="0"/>
              <a:t>Verknüpfung Website</a:t>
            </a:r>
            <a:br>
              <a:rPr lang="de-DE" dirty="0"/>
            </a:br>
            <a:r>
              <a:rPr lang="de-DE" dirty="0"/>
              <a:t>mit Backend</a:t>
            </a:r>
          </a:p>
          <a:p>
            <a:endParaRPr lang="de-DE" dirty="0"/>
          </a:p>
          <a:p>
            <a:r>
              <a:rPr lang="de-DE" dirty="0" err="1"/>
              <a:t>Dragable</a:t>
            </a:r>
            <a:r>
              <a:rPr lang="de-DE" dirty="0"/>
              <a:t> Graph (DG)</a:t>
            </a:r>
          </a:p>
          <a:p>
            <a:pPr lvl="1"/>
            <a:r>
              <a:rPr lang="de-DE" dirty="0"/>
              <a:t>Farbe</a:t>
            </a:r>
          </a:p>
          <a:p>
            <a:pPr lvl="1"/>
            <a:r>
              <a:rPr lang="de-DE" dirty="0"/>
              <a:t>Code zur Erstellung der</a:t>
            </a:r>
            <a:br>
              <a:rPr lang="de-DE" dirty="0"/>
            </a:br>
            <a:r>
              <a:rPr lang="de-DE" dirty="0"/>
              <a:t>JSON-Files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E130E3-0DA6-4A2A-87E2-61FCBB7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E739F-76D5-0320-9003-FF7819C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17</a:t>
            </a:fld>
            <a:endParaRPr lang="de-AT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112BA37-20B6-FE6A-2AA5-CE537F06C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646352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5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B119-30DA-D2F0-910C-2E963430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Meilensteine Gantt-Diagramm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7E9FA4-3B81-7798-3F86-7DE52E93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038E27-DEEC-7AFD-5AA2-2E4F9F36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18</a:t>
            </a:fld>
            <a:endParaRPr lang="de-AT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459E211-13AE-E34E-2C56-30C7D6BA90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37" y="1052513"/>
            <a:ext cx="10312526" cy="507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62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</a:t>
            </a:r>
            <a:r>
              <a:rPr lang="de-AT" dirty="0"/>
              <a:t>Kosten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48" y="1057699"/>
            <a:ext cx="10972800" cy="5073427"/>
          </a:xfrm>
        </p:spPr>
        <p:txBody>
          <a:bodyPr/>
          <a:lstStyle/>
          <a:p>
            <a:r>
              <a:rPr lang="de-AT" dirty="0"/>
              <a:t>Angenommenes Gehalt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IN-Web-Pro"/>
              </a:rPr>
              <a:t>€ 2.192,25 pro Person</a:t>
            </a:r>
            <a:endParaRPr lang="de-AT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€ 6.576,75 insgesamt</a:t>
            </a:r>
          </a:p>
          <a:p>
            <a:pPr lvl="1"/>
            <a:endParaRPr lang="de-AT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Hardware</a:t>
            </a: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60,40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pro Person</a:t>
            </a: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181,19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insgesamt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€ 81,19 für Hardware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€ 100 fürs drucken der DA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796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E865A-CD1F-7E82-F37A-F92D30B0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194B9-AB3E-DD46-627F-B7836C81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Insgesamt werden 250 Millionen Container jährlich weltweit transportiert </a:t>
            </a:r>
            <a:r>
              <a:rPr lang="de-DE" sz="1600" dirty="0">
                <a:hlinkClick r:id="rId2"/>
              </a:rPr>
              <a:t>[1]</a:t>
            </a:r>
            <a:endParaRPr lang="de-DE" sz="1600" dirty="0"/>
          </a:p>
          <a:p>
            <a:pPr lvl="1"/>
            <a:r>
              <a:rPr lang="en-US" dirty="0"/>
              <a:t>2.500.000</a:t>
            </a:r>
            <a:r>
              <a:rPr lang="de-DE" dirty="0"/>
              <a:t> Container werden beschädigt</a:t>
            </a:r>
            <a:r>
              <a:rPr lang="de-DE" sz="1600" dirty="0"/>
              <a:t> </a:t>
            </a:r>
            <a:r>
              <a:rPr lang="en-US" sz="1600" dirty="0">
                <a:hlinkClick r:id="rId3"/>
              </a:rPr>
              <a:t>[2]</a:t>
            </a:r>
            <a:endParaRPr lang="de-DE" sz="16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1566 </a:t>
            </a:r>
            <a:r>
              <a:rPr lang="en-US" dirty="0" err="1">
                <a:cs typeface="Calibri"/>
              </a:rPr>
              <a:t>gehen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verloren</a:t>
            </a:r>
            <a:r>
              <a:rPr lang="en-US" dirty="0">
                <a:cs typeface="Calibri"/>
              </a:rPr>
              <a:t> </a:t>
            </a:r>
            <a:r>
              <a:rPr lang="de-DE" sz="1600" dirty="0">
                <a:cs typeface="Calibri"/>
                <a:hlinkClick r:id="rId2"/>
              </a:rPr>
              <a:t>[1]</a:t>
            </a:r>
            <a:endParaRPr lang="de-DE" dirty="0"/>
          </a:p>
          <a:p>
            <a:pPr lvl="1"/>
            <a:r>
              <a:rPr lang="en-US" dirty="0"/>
              <a:t>25%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de-DE" dirty="0"/>
              <a:t>Temperatur</a:t>
            </a:r>
            <a:r>
              <a:rPr lang="en-US" dirty="0" err="1"/>
              <a:t>gesteuert</a:t>
            </a:r>
            <a:r>
              <a:rPr lang="en-US" dirty="0"/>
              <a:t> </a:t>
            </a:r>
            <a:r>
              <a:rPr lang="en-US" sz="1600" dirty="0">
                <a:hlinkClick r:id="rId4"/>
              </a:rPr>
              <a:t>[3]</a:t>
            </a:r>
            <a:endParaRPr lang="en-US" sz="1600" dirty="0"/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wollen</a:t>
            </a:r>
            <a:r>
              <a:rPr lang="en-US" dirty="0"/>
              <a:t> es </a:t>
            </a:r>
            <a:r>
              <a:rPr lang="en-US" dirty="0" err="1"/>
              <a:t>Kunden</a:t>
            </a:r>
            <a:r>
              <a:rPr lang="en-US" dirty="0"/>
              <a:t> </a:t>
            </a:r>
            <a:r>
              <a:rPr lang="en-US" dirty="0" err="1"/>
              <a:t>ermöglichen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kontinuierliches</a:t>
            </a:r>
            <a:r>
              <a:rPr lang="en-US" dirty="0"/>
              <a:t>  Monitoring auf </a:t>
            </a:r>
            <a:r>
              <a:rPr lang="en-US" dirty="0" err="1"/>
              <a:t>besondere</a:t>
            </a:r>
            <a:r>
              <a:rPr lang="en-US" dirty="0"/>
              <a:t> </a:t>
            </a:r>
            <a:r>
              <a:rPr lang="en-US" dirty="0" err="1"/>
              <a:t>Zustände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reagieren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C01B4F-0F70-CF7B-89F5-E2F7614C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3CE34-3BAE-2923-74DC-FC3ED524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313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CEF3B5A-2835-08BB-C980-A20F22EF9E91}"/>
              </a:ext>
            </a:extLst>
          </p:cNvPr>
          <p:cNvSpPr txBox="1"/>
          <p:nvPr/>
        </p:nvSpPr>
        <p:spPr>
          <a:xfrm>
            <a:off x="1905000" y="2875002"/>
            <a:ext cx="964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>
                <a:solidFill>
                  <a:srgbClr val="9BBB59"/>
                </a:solidFill>
              </a:rPr>
              <a:t>Zusatzfolien</a:t>
            </a:r>
            <a:endParaRPr lang="en-US" sz="660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3200"/>
              <a:t>2024-02-23: Genehmigung der DA</a:t>
            </a:r>
          </a:p>
          <a:p>
            <a:pPr lvl="1"/>
            <a:r>
              <a:rPr lang="de-DE" sz="2800"/>
              <a:t>Einreichen des Antrags durch die Schüler</a:t>
            </a:r>
          </a:p>
          <a:p>
            <a:pPr lvl="1"/>
            <a:r>
              <a:rPr lang="de-DE" sz="2800"/>
              <a:t>DA Dokumentation wurde ausgefüllt und unterschrieben</a:t>
            </a:r>
          </a:p>
          <a:p>
            <a:r>
              <a:rPr lang="de-DE" sz="3200"/>
              <a:t>2024-05-09: Projektplan Grobentwurf fertig</a:t>
            </a:r>
          </a:p>
          <a:p>
            <a:pPr lvl="1"/>
            <a:r>
              <a:rPr lang="de-DE" sz="2800"/>
              <a:t>Zielsetzung ausgefüllt</a:t>
            </a:r>
          </a:p>
          <a:p>
            <a:pPr lvl="1"/>
            <a:r>
              <a:rPr lang="de-DE" sz="2800"/>
              <a:t>Projektplan ausgefüllt</a:t>
            </a:r>
          </a:p>
          <a:p>
            <a:r>
              <a:rPr lang="de-DE" sz="3200"/>
              <a:t>2024-06-01: Hardware Komponenten Recherche fertig</a:t>
            </a:r>
          </a:p>
          <a:p>
            <a:pPr lvl="1"/>
            <a:r>
              <a:rPr lang="de-DE" sz="2800"/>
              <a:t>Bestimmung der Komponenten</a:t>
            </a:r>
          </a:p>
          <a:p>
            <a:pPr lvl="1"/>
            <a:r>
              <a:rPr lang="de-DE" sz="2800"/>
              <a:t>Preisrechnung</a:t>
            </a:r>
          </a:p>
          <a:p>
            <a:pPr lvl="1"/>
            <a:r>
              <a:rPr lang="de-DE" sz="2800"/>
              <a:t>Terminrechnung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89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2024-06-17: Datenbanken fertig</a:t>
            </a:r>
            <a:endParaRPr lang="en-GB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Allgemeine Container Informationen</a:t>
            </a:r>
            <a:endParaRPr lang="en-GB" sz="2800" dirty="0">
              <a:effectLst/>
            </a:endParaRPr>
          </a:p>
          <a:p>
            <a:pPr lvl="1"/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Sensor Daten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2024-06-24: Erstpräsentation der DA</a:t>
            </a:r>
          </a:p>
          <a:p>
            <a:pPr lvl="1"/>
            <a:r>
              <a:rPr lang="de-DE" sz="2800" dirty="0"/>
              <a:t>Fortschritt zusammenfassen</a:t>
            </a:r>
          </a:p>
          <a:p>
            <a:pPr lvl="1"/>
            <a:r>
              <a:rPr lang="de-DE" sz="2800" dirty="0"/>
              <a:t>Gantt-Diagramm erstellen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2024-07-04: Server Architektur fertig</a:t>
            </a:r>
          </a:p>
          <a:p>
            <a:pPr lvl="1"/>
            <a:r>
              <a:rPr lang="de-DE" sz="2800" dirty="0"/>
              <a:t>Server ist einsatzfähig</a:t>
            </a:r>
          </a:p>
          <a:p>
            <a:pPr lvl="1"/>
            <a:r>
              <a:rPr lang="de-DE" sz="2800" dirty="0"/>
              <a:t>REST-Schnittstelle</a:t>
            </a:r>
          </a:p>
          <a:p>
            <a:pPr lvl="1"/>
            <a:r>
              <a:rPr lang="de-DE" sz="2800" dirty="0"/>
              <a:t>Zugriff kann von überall gestattet werden</a:t>
            </a:r>
          </a:p>
          <a:p>
            <a:pPr marL="740664" indent="-283464" algn="l" rtl="0" eaLnBrk="1" latinLnBrk="0" hangingPunct="1">
              <a:spcBef>
                <a:spcPts val="528"/>
              </a:spcBef>
              <a:spcAft>
                <a:spcPts val="0"/>
              </a:spcAft>
            </a:pPr>
            <a:endParaRPr lang="en-GB" dirty="0">
              <a:effectLst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742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8781"/>
            <a:ext cx="10972800" cy="5073427"/>
          </a:xfrm>
        </p:spPr>
        <p:txBody>
          <a:bodyPr>
            <a:normAutofit/>
          </a:bodyPr>
          <a:lstStyle/>
          <a:p>
            <a:r>
              <a:rPr lang="de-DE" sz="3200" dirty="0"/>
              <a:t>2024-09-04: Prototyp funktionell</a:t>
            </a:r>
          </a:p>
          <a:p>
            <a:pPr lvl="1"/>
            <a:r>
              <a:rPr lang="de-DE" sz="2800" dirty="0"/>
              <a:t>Hardware Komponenten gekauft und geliefert</a:t>
            </a:r>
          </a:p>
          <a:p>
            <a:pPr lvl="1"/>
            <a:r>
              <a:rPr lang="de-DE" sz="2800" dirty="0"/>
              <a:t>Löten der Komponenten</a:t>
            </a:r>
          </a:p>
          <a:p>
            <a:pPr lvl="1"/>
            <a:r>
              <a:rPr lang="de-DE" sz="2800" dirty="0"/>
              <a:t>Datenübertragung mittels MQTT</a:t>
            </a:r>
          </a:p>
          <a:p>
            <a:r>
              <a:rPr lang="de-DE" sz="3200" dirty="0"/>
              <a:t>2024-10-23: Zweitpräsentation der DA</a:t>
            </a:r>
          </a:p>
          <a:p>
            <a:pPr lvl="1"/>
            <a:r>
              <a:rPr lang="de-DE" sz="2800" dirty="0"/>
              <a:t>Fortschritt zusammenfassen</a:t>
            </a:r>
          </a:p>
          <a:p>
            <a:r>
              <a:rPr lang="de-DE" sz="3200" dirty="0"/>
              <a:t>2024-11-03: Positionsalgorithmus funktionell</a:t>
            </a:r>
          </a:p>
          <a:p>
            <a:pPr lvl="1"/>
            <a:r>
              <a:rPr lang="de-DE" sz="2800" dirty="0"/>
              <a:t>Ungefähre Position des Containers</a:t>
            </a:r>
          </a:p>
          <a:p>
            <a:pPr lvl="1"/>
            <a:r>
              <a:rPr lang="de-DE" sz="2800" dirty="0"/>
              <a:t>Entfernung zu benachbarten Containern ermitteln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349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86218"/>
            <a:ext cx="10972800" cy="5652697"/>
          </a:xfrm>
        </p:spPr>
        <p:txBody>
          <a:bodyPr>
            <a:normAutofit/>
          </a:bodyPr>
          <a:lstStyle/>
          <a:p>
            <a:r>
              <a:rPr lang="de-DE" sz="3200"/>
              <a:t>2024-11-30: (</a:t>
            </a:r>
            <a:r>
              <a:rPr lang="de-DE" sz="3200" err="1"/>
              <a:t>Directed</a:t>
            </a:r>
            <a:r>
              <a:rPr lang="de-DE" sz="3200"/>
              <a:t> </a:t>
            </a:r>
            <a:r>
              <a:rPr lang="de-DE" sz="3200" err="1"/>
              <a:t>Draggable</a:t>
            </a:r>
            <a:r>
              <a:rPr lang="de-DE" sz="3200"/>
              <a:t>) Graph Visualisierung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Container Entfernungen zu anderen visualisieren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Bewegbare Knoten</a:t>
            </a:r>
          </a:p>
          <a:p>
            <a:r>
              <a:rPr lang="de-DE" sz="3200"/>
              <a:t>2025-01-31: Webanwendung funktionell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Datenabfrage möglich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Ansprechende GUI</a:t>
            </a:r>
          </a:p>
          <a:p>
            <a:r>
              <a:rPr lang="de-DE" sz="3200"/>
              <a:t>2025-03-07: Finale Abgabe der 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Korrektur gelesen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Alle drei Subthemen fertig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 eingereicht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566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Literatur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REST API Design </a:t>
            </a:r>
            <a:r>
              <a:rPr lang="de-DE" dirty="0" err="1"/>
              <a:t>Rulebook</a:t>
            </a:r>
            <a:r>
              <a:rPr lang="de-DE" dirty="0"/>
              <a:t> - </a:t>
            </a:r>
            <a:r>
              <a:rPr lang="en-GB" b="0" i="0" dirty="0">
                <a:effectLst/>
                <a:latin typeface="Whitney"/>
              </a:rPr>
              <a:t>O’Reilly Media</a:t>
            </a:r>
          </a:p>
          <a:p>
            <a:r>
              <a:rPr lang="de-DE" dirty="0"/>
              <a:t>Elektrische und elektronische Messtechnik – Hanser</a:t>
            </a:r>
          </a:p>
          <a:p>
            <a:r>
              <a:rPr lang="de-DE" dirty="0"/>
              <a:t>Automatisierungstechnik – Europa Lehrmittel</a:t>
            </a:r>
          </a:p>
          <a:p>
            <a:endParaRPr lang="de-DE" dirty="0"/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ChatGPT-Abfragen</a:t>
            </a:r>
          </a:p>
          <a:p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Datenblätter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Esp32, Arduino Nano, Raspberry Zero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BME280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GY-NEO6MV2</a:t>
            </a:r>
          </a:p>
          <a:p>
            <a:pPr lvl="1"/>
            <a:endParaRPr lang="de-AT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322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26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0B0DDF-6C21-FE6A-55EC-2C986A8C1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"/>
          <a:stretch/>
        </p:blipFill>
        <p:spPr>
          <a:xfrm>
            <a:off x="668594" y="993057"/>
            <a:ext cx="11307904" cy="52110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565820-7A84-1BBA-CB6C-D935E213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4" y="993057"/>
            <a:ext cx="11299543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32958-F680-A24A-59E2-366E54AE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224FF-609B-7B4D-F203-682916FB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686C6E-ADF3-97AC-FA73-AFDB5F92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27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8456ED-308B-B9D8-94D5-8A00BBAA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97" y="1065552"/>
            <a:ext cx="6642806" cy="51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6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05578-676D-FCCF-F067-38289B99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Server-Struktur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EE335B-B2E2-9F37-0D30-DC400832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5ED6E-17E1-8489-2A55-B1355FDF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28</a:t>
            </a:fld>
            <a:endParaRPr lang="de-AT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68736C4-FD43-6269-3E9B-D507856C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6089" y="1052513"/>
            <a:ext cx="9019822" cy="5073650"/>
          </a:xfrm>
        </p:spPr>
      </p:pic>
    </p:spTree>
    <p:extLst>
      <p:ext uri="{BB962C8B-B14F-4D97-AF65-F5344CB8AC3E}">
        <p14:creationId xmlns:p14="http://schemas.microsoft.com/office/powerpoint/2010/main" val="425577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Ziele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Verfolgung von Containern während des Überseetransports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GPS-Tracking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Erfassung von Umweltdaten für einen spezifischen Container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Temperatur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Luftfeuchtigkeit/-druck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dirty="0">
                <a:latin typeface="+mj-lt"/>
              </a:rPr>
              <a:t>Erschütterung</a:t>
            </a:r>
            <a:endParaRPr lang="de-DE" b="0" i="0" dirty="0"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Bereitstellung historischer Umweltdaten je Container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Entwicklung von Hardwareprototypen für einen Proof-</a:t>
            </a:r>
            <a:r>
              <a:rPr lang="de-DE" b="0" i="0" dirty="0" err="1">
                <a:effectLst/>
                <a:latin typeface="+mj-lt"/>
              </a:rPr>
              <a:t>of</a:t>
            </a:r>
            <a:r>
              <a:rPr lang="de-DE" b="0" i="0" dirty="0">
                <a:effectLst/>
                <a:latin typeface="+mj-lt"/>
              </a:rPr>
              <a:t>-Concept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 dirty="0">
                <a:effectLst/>
                <a:latin typeface="+mj-lt"/>
              </a:rPr>
              <a:t>Modernes Userinterface zur Abfrage und Visualisierung der erfassten Daten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567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Partner/Aufgabenstellung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AT" dirty="0"/>
              <a:t>HTL Leoben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Container Tracken</a:t>
            </a:r>
          </a:p>
          <a:p>
            <a:pPr lvl="1"/>
            <a:r>
              <a:rPr lang="de-AT" dirty="0"/>
              <a:t>Prototypen bauen </a:t>
            </a:r>
          </a:p>
          <a:p>
            <a:pPr lvl="1"/>
            <a:r>
              <a:rPr lang="de-AT" dirty="0"/>
              <a:t>Positionierung ermitteln</a:t>
            </a:r>
          </a:p>
          <a:p>
            <a:pPr marL="457200" lvl="1" indent="0">
              <a:buNone/>
            </a:pPr>
            <a:endParaRPr lang="de-AT" dirty="0">
              <a:cs typeface="Calibri"/>
            </a:endParaRPr>
          </a:p>
          <a:p>
            <a:r>
              <a:rPr lang="de-AT" dirty="0"/>
              <a:t>Umweltdaten auslesen</a:t>
            </a:r>
          </a:p>
          <a:p>
            <a:pPr lvl="1"/>
            <a:r>
              <a:rPr lang="de-AT" dirty="0"/>
              <a:t>Daten persistieren </a:t>
            </a:r>
            <a:endParaRPr lang="de-AT" dirty="0">
              <a:cs typeface="Calibri"/>
            </a:endParaRPr>
          </a:p>
          <a:p>
            <a:pPr lvl="1"/>
            <a:r>
              <a:rPr lang="de-AT" dirty="0"/>
              <a:t>Daten in Webanwendung anzeigen </a:t>
            </a:r>
            <a:endParaRPr lang="de-AT" dirty="0">
              <a:cs typeface="Calibri"/>
            </a:endParaRPr>
          </a:p>
          <a:p>
            <a:pPr lvl="1"/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011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ign with white fish and waves&#10;&#10;AI-generated content may be incorrect.">
            <a:extLst>
              <a:ext uri="{FF2B5EF4-FFF2-40B4-BE49-F238E27FC236}">
                <a16:creationId xmlns:a16="http://schemas.microsoft.com/office/drawing/2014/main" id="{ACE14291-F09E-3413-541E-18C4D11BA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1651"/>
          <a:stretch/>
        </p:blipFill>
        <p:spPr>
          <a:xfrm>
            <a:off x="6604011" y="3724394"/>
            <a:ext cx="2354460" cy="23358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E61FA0-08C4-81DD-FFF1-438E05BA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SDGs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5223E-8ED4-4C95-5CDA-F14BDC1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4E3D3B-E2A9-622A-9A79-9DA0E88A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  <p:pic>
        <p:nvPicPr>
          <p:cNvPr id="7" name="Grafik 6" descr="Ein Bild, das Text, Schrift, Grün, Grafiken enthält.&#10;&#10;Automatisch generierte Beschreibung">
            <a:extLst>
              <a:ext uri="{FF2B5EF4-FFF2-40B4-BE49-F238E27FC236}">
                <a16:creationId xmlns:a16="http://schemas.microsoft.com/office/drawing/2014/main" id="{BB3329D1-48C7-94F5-D68C-8796277FB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46" y="1141214"/>
            <a:ext cx="2354461" cy="2354461"/>
          </a:xfrm>
          <a:prstGeom prst="rect">
            <a:avLst/>
          </a:prstGeom>
        </p:spPr>
      </p:pic>
      <p:pic>
        <p:nvPicPr>
          <p:cNvPr id="10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D5DB498B-8B11-E80E-56FC-E602297D0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64" y="1141214"/>
            <a:ext cx="2354461" cy="2354461"/>
          </a:xfrm>
          <a:prstGeom prst="rect">
            <a:avLst/>
          </a:prstGeom>
        </p:spPr>
      </p:pic>
      <p:pic>
        <p:nvPicPr>
          <p:cNvPr id="12" name="Grafik 11" descr="Ein Bild, das Text, Design, Grafiken, Schrift enthält.&#10;&#10;Automatisch generierte Beschreibung">
            <a:extLst>
              <a:ext uri="{FF2B5EF4-FFF2-40B4-BE49-F238E27FC236}">
                <a16:creationId xmlns:a16="http://schemas.microsoft.com/office/drawing/2014/main" id="{5FC52199-4A3F-3E14-874F-7564EE6BF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82" y="1141214"/>
            <a:ext cx="2354461" cy="2354461"/>
          </a:xfrm>
          <a:prstGeom prst="rect">
            <a:avLst/>
          </a:prstGeom>
        </p:spPr>
      </p:pic>
      <p:pic>
        <p:nvPicPr>
          <p:cNvPr id="14" name="Grafik 1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F4B79455-BB9C-413C-9CEB-C51B694642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05" y="3724394"/>
            <a:ext cx="2354461" cy="23544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E98842-3FB6-A53A-D05F-BDAE5A434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46" y="1137439"/>
            <a:ext cx="2354460" cy="23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79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040" y="3592391"/>
            <a:ext cx="11151149" cy="221053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02EBB2-2ED8-2B8D-5537-06069101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/>
          <a:lstStyle/>
          <a:p>
            <a:r>
              <a:rPr lang="de-AT"/>
              <a:t>Aufgabenverteilung</a:t>
            </a:r>
          </a:p>
        </p:txBody>
      </p:sp>
      <p:pic>
        <p:nvPicPr>
          <p:cNvPr id="10" name="ship-horn-3">
            <a:hlinkClick r:id="" action="ppaction://media"/>
            <a:extLst>
              <a:ext uri="{FF2B5EF4-FFF2-40B4-BE49-F238E27FC236}">
                <a16:creationId xmlns:a16="http://schemas.microsoft.com/office/drawing/2014/main" id="{456E7DA7-30C4-3257-4A64-2D21CDC8DC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695.3974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372" y="1442830"/>
            <a:ext cx="487363" cy="4873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D5A939A-DEF8-2B3D-EFCE-6916509B6481}"/>
              </a:ext>
            </a:extLst>
          </p:cNvPr>
          <p:cNvSpPr/>
          <p:nvPr/>
        </p:nvSpPr>
        <p:spPr>
          <a:xfrm>
            <a:off x="1142715" y="5087287"/>
            <a:ext cx="704851" cy="113106"/>
          </a:xfrm>
          <a:prstGeom prst="rect">
            <a:avLst/>
          </a:prstGeom>
          <a:gradFill flip="none" rotWithShape="1">
            <a:gsLst>
              <a:gs pos="0">
                <a:srgbClr val="1B1A1A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7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-4243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800">
                <a:solidFill>
                  <a:schemeClr val="bg1"/>
                </a:solidFill>
              </a:rPr>
              <a:t>Luca Alexander Gekle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915" t="10370"/>
          <a:stretch/>
        </p:blipFill>
        <p:spPr>
          <a:xfrm>
            <a:off x="-4560570" y="4243"/>
            <a:ext cx="16504920" cy="62155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16E687-6F06-16D0-683A-2FBD79806AA5}"/>
              </a:ext>
            </a:extLst>
          </p:cNvPr>
          <p:cNvSpPr txBox="1"/>
          <p:nvPr/>
        </p:nvSpPr>
        <p:spPr>
          <a:xfrm>
            <a:off x="6696485" y="2858894"/>
            <a:ext cx="2300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Graphentheorie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75FD3A-A752-CFC5-0852-D94E43E87EC1}"/>
              </a:ext>
            </a:extLst>
          </p:cNvPr>
          <p:cNvSpPr txBox="1"/>
          <p:nvPr/>
        </p:nvSpPr>
        <p:spPr>
          <a:xfrm>
            <a:off x="3977296" y="4828613"/>
            <a:ext cx="2432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Luca A. </a:t>
            </a:r>
            <a:r>
              <a:rPr lang="de-AT" sz="2800" b="1" u="sng" err="1">
                <a:solidFill>
                  <a:schemeClr val="bg1"/>
                </a:solidFill>
              </a:rPr>
              <a:t>Gekle</a:t>
            </a:r>
            <a:endParaRPr lang="de-AT" sz="2800" b="1" u="sng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7538C5-7129-F57C-2954-B244E55BC650}"/>
              </a:ext>
            </a:extLst>
          </p:cNvPr>
          <p:cNvSpPr txBox="1"/>
          <p:nvPr/>
        </p:nvSpPr>
        <p:spPr>
          <a:xfrm>
            <a:off x="6656200" y="1929341"/>
            <a:ext cx="238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Webanwendung</a:t>
            </a:r>
            <a:endParaRPr lang="de-AT" sz="1800" u="sng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A1AF46-E1B1-C0DE-2697-027461477475}"/>
              </a:ext>
            </a:extLst>
          </p:cNvPr>
          <p:cNvSpPr txBox="1"/>
          <p:nvPr/>
        </p:nvSpPr>
        <p:spPr>
          <a:xfrm>
            <a:off x="10061132" y="3960614"/>
            <a:ext cx="2446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Simulator</a:t>
            </a:r>
            <a:endParaRPr lang="en-US" u="sng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89E889-F10D-080F-6F31-8631E207AD13}"/>
              </a:ext>
            </a:extLst>
          </p:cNvPr>
          <p:cNvGrpSpPr/>
          <p:nvPr/>
        </p:nvGrpSpPr>
        <p:grpSpPr>
          <a:xfrm>
            <a:off x="4271217" y="1492711"/>
            <a:ext cx="2432152" cy="2470283"/>
            <a:chOff x="4271217" y="1492711"/>
            <a:chExt cx="2432152" cy="2470283"/>
          </a:xfrm>
        </p:grpSpPr>
        <p:pic>
          <p:nvPicPr>
            <p:cNvPr id="13" name="Grafik 12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BF9E6DE6-5E10-184D-7FD2-92E58CD5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76"/>
            <a:stretch/>
          </p:blipFill>
          <p:spPr>
            <a:xfrm>
              <a:off x="4271217" y="1495091"/>
              <a:ext cx="1140769" cy="2467903"/>
            </a:xfrm>
            <a:prstGeom prst="rect">
              <a:avLst/>
            </a:prstGeom>
          </p:spPr>
        </p:pic>
        <p:pic>
          <p:nvPicPr>
            <p:cNvPr id="15" name="Grafik 14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A825E233-855E-AF1A-34B6-F6E7F7A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6"/>
            <a:stretch/>
          </p:blipFill>
          <p:spPr>
            <a:xfrm>
              <a:off x="5562600" y="1492711"/>
              <a:ext cx="1140769" cy="2467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58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8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EA9456-8BBA-55A9-EC46-FB2166AC4C5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70817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9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05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7DB309C-9EC6-4F4E-1C42-5315C5000D8F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126189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9C831EFDB1754684DA7EFDF32FC64F" ma:contentTypeVersion="4" ma:contentTypeDescription="Ein neues Dokument erstellen." ma:contentTypeScope="" ma:versionID="3703e690d05f89448da3192c96099864">
  <xsd:schema xmlns:xsd="http://www.w3.org/2001/XMLSchema" xmlns:xs="http://www.w3.org/2001/XMLSchema" xmlns:p="http://schemas.microsoft.com/office/2006/metadata/properties" xmlns:ns2="3eca9db8-53b9-46af-95dc-6df1610d317c" targetNamespace="http://schemas.microsoft.com/office/2006/metadata/properties" ma:root="true" ma:fieldsID="19650f53e42165855795a4db10efdd75" ns2:_="">
    <xsd:import namespace="3eca9db8-53b9-46af-95dc-6df1610d31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a9db8-53b9-46af-95dc-6df1610d31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6623AD6-A561-46F2-87D3-FA5BBC9C8D43}">
  <ds:schemaRefs>
    <ds:schemaRef ds:uri="3eca9db8-53b9-46af-95dc-6df1610d31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B09AE3-FA1D-40C8-A6CE-A2D9F55131C8}">
  <ds:schemaRefs>
    <ds:schemaRef ds:uri="3eca9db8-53b9-46af-95dc-6df1610d31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765</Words>
  <Application>Microsoft Office PowerPoint</Application>
  <PresentationFormat>Breitbild</PresentationFormat>
  <Paragraphs>264</Paragraphs>
  <Slides>28</Slides>
  <Notes>13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5" baseType="lpstr">
      <vt:lpstr>Adobe Gothic Std B</vt:lpstr>
      <vt:lpstr>Arial</vt:lpstr>
      <vt:lpstr>Calibri</vt:lpstr>
      <vt:lpstr>DIN-Web-Pro</vt:lpstr>
      <vt:lpstr>Google Sans</vt:lpstr>
      <vt:lpstr>Whitney</vt:lpstr>
      <vt:lpstr>Larissa</vt:lpstr>
      <vt:lpstr>PowerPoint-Präsentation</vt:lpstr>
      <vt:lpstr>Problem</vt:lpstr>
      <vt:lpstr>Ziele</vt:lpstr>
      <vt:lpstr>Partner/Aufgabenstellung</vt:lpstr>
      <vt:lpstr>SDGs</vt:lpstr>
      <vt:lpstr>Aufgabenverteilung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Fortschritt - Kampl</vt:lpstr>
      <vt:lpstr>Fortschritt - Schrempf</vt:lpstr>
      <vt:lpstr>Fortschritt - Gekle</vt:lpstr>
      <vt:lpstr>Fortschritt - Gekle</vt:lpstr>
      <vt:lpstr>Fortschritt - Gekle</vt:lpstr>
      <vt:lpstr>Fortschritt - Gekle</vt:lpstr>
      <vt:lpstr>PM – Meilensteine Gantt-Diagramm</vt:lpstr>
      <vt:lpstr>PM - Kosten</vt:lpstr>
      <vt:lpstr>PowerPoint-Präsentation</vt:lpstr>
      <vt:lpstr>PM - Meilensteine</vt:lpstr>
      <vt:lpstr>PM - Meilensteine</vt:lpstr>
      <vt:lpstr>PM - Meilensteine</vt:lpstr>
      <vt:lpstr>PM - Meilensteine</vt:lpstr>
      <vt:lpstr>Literatur</vt:lpstr>
      <vt:lpstr>PM – Wie wird es gelebt</vt:lpstr>
      <vt:lpstr>PM – Wie wird es gelebt</vt:lpstr>
      <vt:lpstr>Server-Struktur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Schrempf Marko</cp:lastModifiedBy>
  <cp:revision>35</cp:revision>
  <cp:lastPrinted>2020-04-02T17:36:48Z</cp:lastPrinted>
  <dcterms:created xsi:type="dcterms:W3CDTF">2012-09-14T17:11:23Z</dcterms:created>
  <dcterms:modified xsi:type="dcterms:W3CDTF">2025-03-11T07:23:07Z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0x010100269C831EFDB1754684DA7EFDF32FC64F</vt:lpwstr>
  </property>
</Properties>
</file>